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73146" autoAdjust="0"/>
  </p:normalViewPr>
  <p:slideViewPr>
    <p:cSldViewPr>
      <p:cViewPr varScale="1">
        <p:scale>
          <a:sx n="54" d="100"/>
          <a:sy n="54" d="100"/>
        </p:scale>
        <p:origin x="82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8083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212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05000" y="2502186"/>
            <a:ext cx="5890373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ANALYSIS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C57F6C23-0ADC-268B-F650-972D118C2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0"/>
    </mc:Choice>
    <mc:Fallback>
      <p:transition spd="slow" advTm="6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22046D-0251-1292-8710-5C58E8F81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4"/>
            <a:ext cx="18288000" cy="1025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A8546FB-7304-DE62-1CAD-BD1A96D71A37}"/>
              </a:ext>
            </a:extLst>
          </p:cNvPr>
          <p:cNvSpPr/>
          <p:nvPr/>
        </p:nvSpPr>
        <p:spPr>
          <a:xfrm>
            <a:off x="457200" y="342900"/>
            <a:ext cx="4724400" cy="3352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2A2A2368-9198-F655-E067-2AEFDCB7E6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8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19"/>
    </mc:Choice>
    <mc:Fallback>
      <p:transition spd="slow" advTm="49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97679A42-4BBA-40F9-DB19-CD1511769F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8"/>
    </mc:Choice>
    <mc:Fallback>
      <p:transition spd="slow" advTm="2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4AB29AE-07E0-6A0D-9F91-65EEC5F18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3"/>
    </mc:Choice>
    <mc:Fallback>
      <p:transition spd="slow" advTm="5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US" sz="3600" dirty="0"/>
              <a:t>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23D9BF-619A-C5B6-4002-8C4E424B8990}"/>
              </a:ext>
            </a:extLst>
          </p:cNvPr>
          <p:cNvSpPr txBox="1"/>
          <p:nvPr/>
        </p:nvSpPr>
        <p:spPr>
          <a:xfrm>
            <a:off x="8436952" y="2005584"/>
            <a:ext cx="78680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Social Buzz is a fast-growing technology unicorn. That needs to adapt quickly to its global scale.</a:t>
            </a:r>
          </a:p>
          <a:p>
            <a:r>
              <a:rPr lang="en-US" sz="3600" b="1" dirty="0"/>
              <a:t> Accenture has begun a 3-month POC focusing on these tasks: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An audit of their big data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Recommendations for a successful 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Analysis to find Social Buzz’s top 5 most popular category content.</a:t>
            </a:r>
          </a:p>
          <a:p>
            <a:endParaRPr lang="en-US" sz="3200" dirty="0"/>
          </a:p>
          <a:p>
            <a:endParaRPr lang="en-IN" dirty="0"/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98F54B24-8D98-70B1-73BF-3055385B02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44"/>
    </mc:Choice>
    <mc:Fallback>
      <p:transition spd="slow" advTm="20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5C99DF-8299-9120-12A7-02349AA2EFB6}"/>
              </a:ext>
            </a:extLst>
          </p:cNvPr>
          <p:cNvSpPr txBox="1"/>
          <p:nvPr/>
        </p:nvSpPr>
        <p:spPr>
          <a:xfrm>
            <a:off x="3069738" y="4961740"/>
            <a:ext cx="607426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Over </a:t>
            </a:r>
            <a:r>
              <a:rPr lang="en-US" sz="2800" b="1" u="sng" dirty="0">
                <a:solidFill>
                  <a:schemeClr val="bg1"/>
                </a:solidFill>
              </a:rPr>
              <a:t>100000</a:t>
            </a:r>
            <a:r>
              <a:rPr lang="en-US" sz="2800" b="1" dirty="0">
                <a:solidFill>
                  <a:schemeClr val="bg1"/>
                </a:solidFill>
              </a:rPr>
              <a:t> posts per day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u="sng" dirty="0">
                <a:solidFill>
                  <a:schemeClr val="bg1"/>
                </a:solidFill>
              </a:rPr>
              <a:t>36,500,000</a:t>
            </a:r>
            <a:r>
              <a:rPr lang="en-US" sz="2800" b="1" dirty="0">
                <a:solidFill>
                  <a:schemeClr val="bg1"/>
                </a:solidFill>
              </a:rPr>
              <a:t> pieces of content per year!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endParaRPr lang="en-IN" sz="2800" b="1" dirty="0">
              <a:solidFill>
                <a:schemeClr val="bg1"/>
              </a:solidFill>
            </a:endParaRP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800" b="1" u="sng" dirty="0">
                <a:solidFill>
                  <a:schemeClr val="bg1"/>
                </a:solidFill>
              </a:rPr>
              <a:t>Analysis</a:t>
            </a:r>
            <a:r>
              <a:rPr lang="en-US" sz="2800" b="1" u="sng" dirty="0">
                <a:solidFill>
                  <a:schemeClr val="bg1"/>
                </a:solidFill>
              </a:rPr>
              <a:t> to find Social Buzz’s top 5 most popular category content.</a:t>
            </a:r>
          </a:p>
          <a:p>
            <a:endParaRPr lang="en-US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465E7F3-D56C-B489-51A2-69052E021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7"/>
    </mc:Choice>
    <mc:Fallback>
      <p:transition spd="slow" advTm="1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7D9D7-D5FC-0F0D-D6F0-7BE8670444F3}"/>
              </a:ext>
            </a:extLst>
          </p:cNvPr>
          <p:cNvSpPr txBox="1"/>
          <p:nvPr/>
        </p:nvSpPr>
        <p:spPr>
          <a:xfrm>
            <a:off x="14173200" y="1485900"/>
            <a:ext cx="36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 i="0">
                <a:solidFill>
                  <a:srgbClr val="000000"/>
                </a:solidFill>
                <a:effectLst/>
                <a:latin typeface="DM Sans" pitchFamily="2" charset="0"/>
              </a:defRPr>
            </a:lvl1pPr>
          </a:lstStyle>
          <a:p>
            <a:r>
              <a:rPr lang="en-US" dirty="0"/>
              <a:t> Andrew Fleming (Chief Technical Architect)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DF039E-3F15-372D-B8ED-B27959648F34}"/>
              </a:ext>
            </a:extLst>
          </p:cNvPr>
          <p:cNvSpPr txBox="1"/>
          <p:nvPr/>
        </p:nvSpPr>
        <p:spPr>
          <a:xfrm>
            <a:off x="13828992" y="4686300"/>
            <a:ext cx="423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 i="0">
                <a:solidFill>
                  <a:srgbClr val="000000"/>
                </a:solidFill>
                <a:effectLst/>
                <a:latin typeface="DM Sans" pitchFamily="2" charset="0"/>
              </a:defRPr>
            </a:lvl1pPr>
          </a:lstStyle>
          <a:p>
            <a:r>
              <a:rPr lang="en-US" dirty="0"/>
              <a:t> Marcus </a:t>
            </a:r>
            <a:r>
              <a:rPr lang="en-US" dirty="0" err="1"/>
              <a:t>Rompton</a:t>
            </a:r>
            <a:r>
              <a:rPr lang="en-US" dirty="0"/>
              <a:t> (Senior Principle)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96ECDE-2382-A49F-853D-3E04B8CFE5FF}"/>
              </a:ext>
            </a:extLst>
          </p:cNvPr>
          <p:cNvSpPr txBox="1"/>
          <p:nvPr/>
        </p:nvSpPr>
        <p:spPr>
          <a:xfrm>
            <a:off x="14138059" y="7691664"/>
            <a:ext cx="3083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DM Sans" pitchFamily="2" charset="0"/>
              </a:rPr>
              <a:t>Myself</a:t>
            </a:r>
          </a:p>
          <a:p>
            <a:pPr algn="ctr"/>
            <a:r>
              <a:rPr lang="en-US" sz="2800" b="1" dirty="0">
                <a:solidFill>
                  <a:srgbClr val="000000"/>
                </a:solidFill>
                <a:latin typeface="DM Sans" pitchFamily="2" charset="0"/>
              </a:rPr>
              <a:t>(Data Analyst</a:t>
            </a:r>
            <a:r>
              <a:rPr lang="en-US" dirty="0">
                <a:solidFill>
                  <a:srgbClr val="000000"/>
                </a:solidFill>
                <a:latin typeface="DM Sans" pitchFamily="2" charset="0"/>
              </a:rPr>
              <a:t>)</a:t>
            </a:r>
            <a:endParaRPr lang="en-IN" dirty="0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1057A785-E5A2-F7C6-F275-511BC1346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1"/>
    </mc:Choice>
    <mc:Fallback>
      <p:transition spd="slow" advTm="1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8FCAF7-EA1D-3C02-1812-13415E1817EF}"/>
              </a:ext>
            </a:extLst>
          </p:cNvPr>
          <p:cNvSpPr txBox="1"/>
          <p:nvPr/>
        </p:nvSpPr>
        <p:spPr>
          <a:xfrm>
            <a:off x="3860431" y="1415712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Data Understanding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1020F0-9545-E065-2F5C-10EB28AB1C9D}"/>
              </a:ext>
            </a:extLst>
          </p:cNvPr>
          <p:cNvSpPr txBox="1"/>
          <p:nvPr/>
        </p:nvSpPr>
        <p:spPr>
          <a:xfrm>
            <a:off x="9414790" y="6214986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Data  Analysis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B0819D-D12A-1DC2-F90D-81B9BEA11C52}"/>
              </a:ext>
            </a:extLst>
          </p:cNvPr>
          <p:cNvSpPr txBox="1"/>
          <p:nvPr/>
        </p:nvSpPr>
        <p:spPr>
          <a:xfrm>
            <a:off x="7457218" y="4696804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Data  Modeling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09A228-7331-0936-803F-4B0013C6728F}"/>
              </a:ext>
            </a:extLst>
          </p:cNvPr>
          <p:cNvSpPr txBox="1"/>
          <p:nvPr/>
        </p:nvSpPr>
        <p:spPr>
          <a:xfrm>
            <a:off x="5668323" y="3037005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Data  Cleaning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25A28A-01FA-BF6E-4B06-464C9B777D77}"/>
              </a:ext>
            </a:extLst>
          </p:cNvPr>
          <p:cNvSpPr txBox="1"/>
          <p:nvPr/>
        </p:nvSpPr>
        <p:spPr>
          <a:xfrm>
            <a:off x="11229169" y="7903243"/>
            <a:ext cx="58653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Uncover Insights</a:t>
            </a:r>
            <a:endParaRPr lang="en-IN" sz="4400" b="1" dirty="0">
              <a:solidFill>
                <a:schemeClr val="bg1"/>
              </a:solidFill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D5A18B23-DF93-E8BB-462D-540E0B4EC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2"/>
    </mc:Choice>
    <mc:Fallback>
      <p:transition spd="slow" advTm="8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489F1B-68A4-5D57-43BD-B2F93EE5036A}"/>
              </a:ext>
            </a:extLst>
          </p:cNvPr>
          <p:cNvSpPr txBox="1"/>
          <p:nvPr/>
        </p:nvSpPr>
        <p:spPr>
          <a:xfrm>
            <a:off x="1297766" y="5037797"/>
            <a:ext cx="4631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0000"/>
                </a:solidFill>
                <a:effectLst/>
                <a:latin typeface="DM Sans" pitchFamily="2" charset="0"/>
              </a:rPr>
              <a:t> Unique</a:t>
            </a:r>
          </a:p>
          <a:p>
            <a:pPr algn="ctr"/>
            <a:r>
              <a:rPr lang="en-US" sz="4000" b="1" i="0" dirty="0">
                <a:solidFill>
                  <a:srgbClr val="000000"/>
                </a:solidFill>
                <a:effectLst/>
                <a:latin typeface="DM Sans" pitchFamily="2" charset="0"/>
              </a:rPr>
              <a:t>categories.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5BF37-CA1F-4EDC-7436-178723DA4FC8}"/>
              </a:ext>
            </a:extLst>
          </p:cNvPr>
          <p:cNvSpPr txBox="1"/>
          <p:nvPr/>
        </p:nvSpPr>
        <p:spPr>
          <a:xfrm>
            <a:off x="3346764" y="6536467"/>
            <a:ext cx="1072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1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3AAB5-F6EC-ABE2-58EC-6BA4661A69EB}"/>
              </a:ext>
            </a:extLst>
          </p:cNvPr>
          <p:cNvSpPr txBox="1"/>
          <p:nvPr/>
        </p:nvSpPr>
        <p:spPr>
          <a:xfrm>
            <a:off x="8531382" y="6536467"/>
            <a:ext cx="841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2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06F7C-1F2A-5F81-5EF6-63DE129A4972}"/>
              </a:ext>
            </a:extLst>
          </p:cNvPr>
          <p:cNvSpPr txBox="1"/>
          <p:nvPr/>
        </p:nvSpPr>
        <p:spPr>
          <a:xfrm>
            <a:off x="6540783" y="5031738"/>
            <a:ext cx="4631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 i="0">
                <a:solidFill>
                  <a:srgbClr val="000000"/>
                </a:solidFill>
                <a:effectLst/>
                <a:latin typeface="DM Sans" pitchFamily="2" charset="0"/>
              </a:defRPr>
            </a:lvl1pPr>
          </a:lstStyle>
          <a:p>
            <a:r>
              <a:rPr lang="en-US" sz="4000" b="1" i="0" dirty="0">
                <a:solidFill>
                  <a:srgbClr val="000000"/>
                </a:solidFill>
                <a:effectLst/>
                <a:latin typeface="DM Sans" pitchFamily="2" charset="0"/>
              </a:rPr>
              <a:t>Reaction to ‘animal’ post</a:t>
            </a:r>
            <a:endParaRPr lang="en-IN" sz="4000" b="1" dirty="0"/>
          </a:p>
          <a:p>
            <a:br>
              <a:rPr lang="en-US" dirty="0"/>
            </a:b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07477-029D-8B36-69B4-0544B1B5C9A0}"/>
              </a:ext>
            </a:extLst>
          </p:cNvPr>
          <p:cNvSpPr txBox="1"/>
          <p:nvPr/>
        </p:nvSpPr>
        <p:spPr>
          <a:xfrm>
            <a:off x="12106102" y="5026963"/>
            <a:ext cx="46310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 i="0">
                <a:solidFill>
                  <a:srgbClr val="000000"/>
                </a:solidFill>
                <a:effectLst/>
                <a:latin typeface="DM Sans" pitchFamily="2" charset="0"/>
              </a:defRPr>
            </a:lvl1pPr>
          </a:lstStyle>
          <a:p>
            <a:r>
              <a:rPr lang="en-US" dirty="0"/>
              <a:t>The month with most posts.</a:t>
            </a:r>
            <a:br>
              <a:rPr lang="en-US" dirty="0"/>
            </a:b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BB76B-AFF4-DEA6-356A-AC3E3748DFE6}"/>
              </a:ext>
            </a:extLst>
          </p:cNvPr>
          <p:cNvSpPr txBox="1"/>
          <p:nvPr/>
        </p:nvSpPr>
        <p:spPr>
          <a:xfrm>
            <a:off x="13941582" y="6507659"/>
            <a:ext cx="841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3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303D76-3FCE-FCF4-7D36-59FE67A60EF3}"/>
              </a:ext>
            </a:extLst>
          </p:cNvPr>
          <p:cNvSpPr txBox="1"/>
          <p:nvPr/>
        </p:nvSpPr>
        <p:spPr>
          <a:xfrm>
            <a:off x="2933700" y="3588533"/>
            <a:ext cx="152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A100FF"/>
                </a:solidFill>
              </a:rPr>
              <a:t>16</a:t>
            </a:r>
            <a:endParaRPr lang="en-IN" sz="8800" b="1" dirty="0">
              <a:solidFill>
                <a:srgbClr val="A1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B17E3-1B2E-4FC2-FED5-037C82B1B40A}"/>
              </a:ext>
            </a:extLst>
          </p:cNvPr>
          <p:cNvSpPr txBox="1"/>
          <p:nvPr/>
        </p:nvSpPr>
        <p:spPr>
          <a:xfrm>
            <a:off x="7475098" y="3588533"/>
            <a:ext cx="2566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A100FF"/>
                </a:solidFill>
              </a:rPr>
              <a:t>1897</a:t>
            </a:r>
            <a:endParaRPr lang="en-IN" sz="8800" b="1" dirty="0">
              <a:solidFill>
                <a:srgbClr val="A1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A1F691-BC6A-90E8-0FBF-D3CF7449ADCA}"/>
              </a:ext>
            </a:extLst>
          </p:cNvPr>
          <p:cNvSpPr txBox="1"/>
          <p:nvPr/>
        </p:nvSpPr>
        <p:spPr>
          <a:xfrm>
            <a:off x="12522734" y="3588533"/>
            <a:ext cx="3797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A100FF"/>
                </a:solidFill>
              </a:rPr>
              <a:t>January</a:t>
            </a:r>
            <a:endParaRPr lang="en-IN" sz="8800" b="1" dirty="0">
              <a:solidFill>
                <a:srgbClr val="A100FF"/>
              </a:solidFill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A47A659F-8860-357E-E5D8-BE6557828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5"/>
    </mc:Choice>
    <mc:Fallback>
      <p:transition spd="slow" advTm="8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A6097E-849E-E412-1A6E-A5BC47F1E1DB}"/>
              </a:ext>
            </a:extLst>
          </p:cNvPr>
          <p:cNvSpPr txBox="1"/>
          <p:nvPr/>
        </p:nvSpPr>
        <p:spPr>
          <a:xfrm flipH="1">
            <a:off x="793070" y="153924"/>
            <a:ext cx="11299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1</a:t>
            </a:r>
            <a:endParaRPr lang="en-IN" sz="66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5B11F7-B55B-1A37-D83D-F64129BBA676}"/>
              </a:ext>
            </a:extLst>
          </p:cNvPr>
          <p:cNvSpPr txBox="1"/>
          <p:nvPr/>
        </p:nvSpPr>
        <p:spPr>
          <a:xfrm>
            <a:off x="2386482" y="1383832"/>
            <a:ext cx="1257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DM Sans" pitchFamily="2" charset="0"/>
              </a:rPr>
              <a:t> The top 5 content categories.</a:t>
            </a:r>
            <a:endParaRPr lang="en-IN" sz="3600" b="1" dirty="0"/>
          </a:p>
          <a:p>
            <a:endParaRPr lang="en-I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803DCD8-65EB-0FAB-5505-7DE7DD315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207619"/>
            <a:ext cx="11213227" cy="6690558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E8E9C5EF-3993-C6EE-A454-88F03FC93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86"/>
    </mc:Choice>
    <mc:Fallback>
      <p:transition spd="slow" advTm="15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A6097E-849E-E412-1A6E-A5BC47F1E1DB}"/>
              </a:ext>
            </a:extLst>
          </p:cNvPr>
          <p:cNvSpPr txBox="1"/>
          <p:nvPr/>
        </p:nvSpPr>
        <p:spPr>
          <a:xfrm flipH="1">
            <a:off x="793070" y="153924"/>
            <a:ext cx="11299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2</a:t>
            </a:r>
            <a:endParaRPr lang="en-IN" sz="66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5B11F7-B55B-1A37-D83D-F64129BBA676}"/>
              </a:ext>
            </a:extLst>
          </p:cNvPr>
          <p:cNvSpPr txBox="1"/>
          <p:nvPr/>
        </p:nvSpPr>
        <p:spPr>
          <a:xfrm>
            <a:off x="2386482" y="1383832"/>
            <a:ext cx="1257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DM Sans" pitchFamily="2" charset="0"/>
              </a:rPr>
              <a:t>Popularity percentage share from to</a:t>
            </a:r>
            <a:r>
              <a:rPr lang="en-US" sz="3600" b="1" dirty="0">
                <a:solidFill>
                  <a:srgbClr val="000000"/>
                </a:solidFill>
                <a:latin typeface="DM Sans" pitchFamily="2" charset="0"/>
              </a:rPr>
              <a:t>p 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DM Sans" pitchFamily="2" charset="0"/>
              </a:rPr>
              <a:t>5 categories.</a:t>
            </a:r>
            <a:endParaRPr lang="en-IN" sz="3600" b="1" dirty="0"/>
          </a:p>
          <a:p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76BFC3-7CAE-EA54-A104-C06C7E7D08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47" y="2587670"/>
            <a:ext cx="11040495" cy="6631705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1F336215-DB73-3B3C-9321-C412B7D06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5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33"/>
    </mc:Choice>
    <mc:Fallback>
      <p:transition spd="slow" advTm="12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219</Words>
  <Application>Microsoft Office PowerPoint</Application>
  <PresentationFormat>Custom</PresentationFormat>
  <Paragraphs>81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DM Sans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Prince Prajapati</cp:lastModifiedBy>
  <cp:revision>11</cp:revision>
  <dcterms:created xsi:type="dcterms:W3CDTF">2006-08-16T00:00:00Z</dcterms:created>
  <dcterms:modified xsi:type="dcterms:W3CDTF">2023-07-11T12:17:01Z</dcterms:modified>
  <dc:identifier>DAEhDyfaYKE</dc:identifier>
</cp:coreProperties>
</file>